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300" r:id="rId36"/>
    <p:sldId id="301" r:id="rId37"/>
    <p:sldId id="302" r:id="rId38"/>
    <p:sldId id="298" r:id="rId39"/>
    <p:sldId id="27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23-11-2018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1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2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52600" y="2133600"/>
            <a:ext cx="57150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ÔN TẬP TIẾT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tre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lúa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sông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máng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mây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nhà</a:t>
            </a:r>
            <a:r>
              <a:rPr lang="en-US" sz="3600" b="1" i="1" dirty="0">
                <a:solidFill>
                  <a:srgbClr val="000099"/>
                </a:solidFill>
              </a:rPr>
              <a:t> ở, </a:t>
            </a:r>
            <a:r>
              <a:rPr lang="en-US" sz="3600" b="1" i="1" dirty="0" err="1">
                <a:solidFill>
                  <a:srgbClr val="000099"/>
                </a:solidFill>
              </a:rPr>
              <a:t>ngói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mới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học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cây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gạo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mặt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lá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cờ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Tổ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quốc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hương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nhiều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ấy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tre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lúa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sông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mát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mây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ngắt</a:t>
            </a:r>
            <a:r>
              <a:rPr lang="en-US" sz="3600" b="1" i="1" dirty="0">
                <a:solidFill>
                  <a:srgbClr val="000099"/>
                </a:solidFill>
              </a:rPr>
              <a:t> , </a:t>
            </a:r>
            <a:r>
              <a:rPr lang="en-US" sz="3600" b="1" i="1" dirty="0" err="1">
                <a:solidFill>
                  <a:srgbClr val="000099"/>
                </a:solidFill>
              </a:rPr>
              <a:t>ngói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mới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tươi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học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thắm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mặt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chót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đúng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</a:t>
            </a:r>
            <a:endParaRPr lang="vi-VN" sz="36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 c</a:t>
            </a:r>
            <a:r>
              <a:rPr lang="en-US" sz="3600" b="1" dirty="0">
                <a:solidFill>
                  <a:srgbClr val="000099"/>
                </a:solidFill>
              </a:rPr>
              <a:t>/ </a:t>
            </a:r>
            <a:r>
              <a:rPr lang="en-US" sz="3600" b="1" dirty="0" err="1">
                <a:solidFill>
                  <a:srgbClr val="000099"/>
                </a:solidFill>
              </a:rPr>
              <a:t>Vì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bạn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nhỏ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yêu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quê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hương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Nắng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phương</a:t>
            </a:r>
            <a:r>
              <a:rPr lang="en-US" dirty="0">
                <a:solidFill>
                  <a:srgbClr val="FF0000"/>
                </a:solidFill>
              </a:rPr>
              <a:t> Nam”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94-95.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Uyên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đâu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đọc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ước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Phương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4.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5. </a:t>
            </a:r>
            <a:r>
              <a:rPr lang="vi-VN" dirty="0">
                <a:solidFill>
                  <a:srgbClr val="000099"/>
                </a:solidFill>
              </a:rPr>
              <a:t> Chọn </a:t>
            </a:r>
            <a:r>
              <a:rPr lang="en-US" dirty="0" err="1">
                <a:solidFill>
                  <a:srgbClr val="000099"/>
                </a:solidFill>
              </a:rPr>
              <a:t>thêm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 a.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năm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b.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c.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Uyên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hoa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 28 </a:t>
            </a:r>
            <a:r>
              <a:rPr lang="en-US" sz="3600" dirty="0" err="1">
                <a:solidFill>
                  <a:srgbClr val="000099"/>
                </a:solidFill>
              </a:rPr>
              <a:t>Tết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Nghe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đọc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thư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gửi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nghĩ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gửi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tặng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ngoài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4.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chọn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Tết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chở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Nam </a:t>
            </a:r>
            <a:r>
              <a:rPr lang="en-US" sz="3600" dirty="0" err="1">
                <a:solidFill>
                  <a:srgbClr val="000099"/>
                </a:solidFill>
              </a:rPr>
              <a:t>đến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đông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rét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buốt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5. </a:t>
            </a:r>
            <a:r>
              <a:rPr lang="vi-VN" sz="3600" dirty="0">
                <a:solidFill>
                  <a:srgbClr val="000099"/>
                </a:solidFill>
              </a:rPr>
              <a:t> Chọn </a:t>
            </a:r>
            <a:r>
              <a:rPr lang="en-US" sz="3600" dirty="0" err="1">
                <a:solidFill>
                  <a:srgbClr val="000099"/>
                </a:solidFill>
              </a:rPr>
              <a:t>thêm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truyện </a:t>
            </a:r>
            <a:r>
              <a:rPr lang="en-US" sz="3600" dirty="0">
                <a:solidFill>
                  <a:srgbClr val="000099"/>
                </a:solidFill>
              </a:rPr>
              <a:t>: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    b. </a:t>
            </a:r>
            <a:r>
              <a:rPr lang="en-US" sz="3600" dirty="0" err="1">
                <a:solidFill>
                  <a:srgbClr val="000099"/>
                </a:solidFill>
              </a:rPr>
              <a:t>Tình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 err="1">
                <a:solidFill>
                  <a:srgbClr val="FF0000"/>
                </a:solidFill>
              </a:rPr>
              <a:t>Học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tập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“ </a:t>
            </a:r>
            <a:r>
              <a:rPr lang="en-US" sz="4000" dirty="0" err="1">
                <a:solidFill>
                  <a:srgbClr val="FF0000"/>
                </a:solidFill>
              </a:rPr>
              <a:t>Cảnh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đẹp</a:t>
            </a:r>
            <a:r>
              <a:rPr lang="en-US" sz="4000" dirty="0">
                <a:solidFill>
                  <a:srgbClr val="FF0000"/>
                </a:solidFill>
              </a:rPr>
              <a:t> non </a:t>
            </a:r>
            <a:r>
              <a:rPr lang="en-US" sz="4000" dirty="0" err="1">
                <a:solidFill>
                  <a:srgbClr val="FF0000"/>
                </a:solidFill>
              </a:rPr>
              <a:t>sông</a:t>
            </a:r>
            <a:r>
              <a:rPr lang="en-US" sz="4000" dirty="0">
                <a:solidFill>
                  <a:srgbClr val="FF0000"/>
                </a:solidFill>
              </a:rPr>
              <a:t>” </a:t>
            </a:r>
            <a:r>
              <a:rPr lang="en-US" sz="4000" dirty="0" err="1">
                <a:solidFill>
                  <a:srgbClr val="FF0000"/>
                </a:solidFill>
              </a:rPr>
              <a:t>trang</a:t>
            </a:r>
            <a:r>
              <a:rPr lang="en-US" sz="4000" dirty="0">
                <a:solidFill>
                  <a:srgbClr val="FF0000"/>
                </a:solidFill>
              </a:rPr>
              <a:t> 97-98. </a:t>
            </a:r>
            <a:r>
              <a:rPr lang="en-US" sz="4000" dirty="0" err="1">
                <a:solidFill>
                  <a:srgbClr val="FF0000"/>
                </a:solidFill>
              </a:rPr>
              <a:t>Trả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lời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câu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hỏi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sau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câu</a:t>
            </a:r>
            <a:r>
              <a:rPr lang="en-US" sz="4000" dirty="0">
                <a:solidFill>
                  <a:srgbClr val="000099"/>
                </a:solidFill>
              </a:rPr>
              <a:t> ca </a:t>
            </a:r>
            <a:r>
              <a:rPr lang="en-US" sz="4000" dirty="0" err="1">
                <a:solidFill>
                  <a:srgbClr val="000099"/>
                </a:solidFill>
              </a:rPr>
              <a:t>dao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nói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đến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. </a:t>
            </a:r>
            <a:r>
              <a:rPr lang="en-US" sz="4000" dirty="0" err="1">
                <a:solidFill>
                  <a:srgbClr val="000099"/>
                </a:solidFill>
              </a:rPr>
              <a:t>Đó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nào</a:t>
            </a:r>
            <a:r>
              <a:rPr lang="en-US" sz="4000" dirty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>
                <a:solidFill>
                  <a:srgbClr val="000099"/>
                </a:solidFill>
              </a:rPr>
              <a:t>Theo </a:t>
            </a:r>
            <a:r>
              <a:rPr lang="en-US" sz="4000" dirty="0" err="1">
                <a:solidFill>
                  <a:srgbClr val="000099"/>
                </a:solidFill>
              </a:rPr>
              <a:t>em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ai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giữ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điểm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non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ngày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càng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hơn</a:t>
            </a:r>
            <a:r>
              <a:rPr lang="vi-VN" sz="4000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/>
              <a:t>	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câu</a:t>
            </a:r>
            <a:r>
              <a:rPr lang="en-US" sz="4000" dirty="0">
                <a:solidFill>
                  <a:srgbClr val="000099"/>
                </a:solidFill>
              </a:rPr>
              <a:t> ca </a:t>
            </a:r>
            <a:r>
              <a:rPr lang="en-US" sz="4000" dirty="0" err="1">
                <a:solidFill>
                  <a:srgbClr val="000099"/>
                </a:solidFill>
              </a:rPr>
              <a:t>dao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nói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đến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.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: </a:t>
            </a:r>
            <a:r>
              <a:rPr lang="en-US" sz="4000" dirty="0" err="1">
                <a:solidFill>
                  <a:srgbClr val="000099"/>
                </a:solidFill>
              </a:rPr>
              <a:t>Lạng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Sơn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Hà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Nội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Nghệ</a:t>
            </a:r>
            <a:r>
              <a:rPr lang="en-US" sz="4000" dirty="0">
                <a:solidFill>
                  <a:srgbClr val="000099"/>
                </a:solidFill>
              </a:rPr>
              <a:t> An-</a:t>
            </a:r>
            <a:r>
              <a:rPr lang="en-US" sz="4000" dirty="0" err="1">
                <a:solidFill>
                  <a:srgbClr val="000099"/>
                </a:solidFill>
              </a:rPr>
              <a:t>Hà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Tĩnh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Thừa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thiên</a:t>
            </a:r>
            <a:r>
              <a:rPr lang="en-US" sz="4000" dirty="0">
                <a:solidFill>
                  <a:srgbClr val="000099"/>
                </a:solidFill>
              </a:rPr>
              <a:t> –</a:t>
            </a:r>
            <a:r>
              <a:rPr lang="en-US" sz="4000" dirty="0" err="1">
                <a:solidFill>
                  <a:srgbClr val="000099"/>
                </a:solidFill>
              </a:rPr>
              <a:t>Huế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Nẵng</a:t>
            </a:r>
            <a:r>
              <a:rPr lang="en-US" sz="4000" dirty="0">
                <a:solidFill>
                  <a:srgbClr val="000099"/>
                </a:solidFill>
              </a:rPr>
              <a:t>; </a:t>
            </a:r>
            <a:r>
              <a:rPr lang="en-US" sz="4000" dirty="0" err="1">
                <a:solidFill>
                  <a:srgbClr val="000099"/>
                </a:solidFill>
              </a:rPr>
              <a:t>Thành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phố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Hồ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Chí</a:t>
            </a:r>
            <a:r>
              <a:rPr lang="en-US" sz="4000" dirty="0">
                <a:solidFill>
                  <a:srgbClr val="000099"/>
                </a:solidFill>
              </a:rPr>
              <a:t> Minh, </a:t>
            </a:r>
            <a:r>
              <a:rPr lang="en-US" sz="4000" dirty="0" err="1">
                <a:solidFill>
                  <a:srgbClr val="000099"/>
                </a:solidFill>
              </a:rPr>
              <a:t>Đồng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Nai</a:t>
            </a:r>
            <a:r>
              <a:rPr lang="en-US" sz="4000" dirty="0">
                <a:solidFill>
                  <a:srgbClr val="000099"/>
                </a:solidFill>
              </a:rPr>
              <a:t>; Long An - </a:t>
            </a:r>
            <a:r>
              <a:rPr lang="en-US" sz="4000" dirty="0" err="1">
                <a:solidFill>
                  <a:srgbClr val="000099"/>
                </a:solidFill>
              </a:rPr>
              <a:t>Tiền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Giang-Đồng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Tháp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( HS </a:t>
            </a:r>
            <a:r>
              <a:rPr lang="en-US" sz="4000" dirty="0" err="1">
                <a:solidFill>
                  <a:srgbClr val="000099"/>
                </a:solidFill>
              </a:rPr>
              <a:t>tự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nêu</a:t>
            </a:r>
            <a:r>
              <a:rPr lang="en-US" sz="4000" dirty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>
                <a:solidFill>
                  <a:srgbClr val="000099"/>
                </a:solidFill>
              </a:rPr>
              <a:t>Theo </a:t>
            </a:r>
            <a:r>
              <a:rPr lang="en-US" sz="4000" dirty="0" err="1">
                <a:solidFill>
                  <a:srgbClr val="000099"/>
                </a:solidFill>
              </a:rPr>
              <a:t>em</a:t>
            </a:r>
            <a:r>
              <a:rPr lang="en-US" sz="4000" dirty="0">
                <a:solidFill>
                  <a:srgbClr val="000099"/>
                </a:solidFill>
              </a:rPr>
              <a:t>, cha </a:t>
            </a:r>
            <a:r>
              <a:rPr lang="en-US" sz="4000" dirty="0" err="1">
                <a:solidFill>
                  <a:srgbClr val="000099"/>
                </a:solidFill>
              </a:rPr>
              <a:t>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từ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đời</a:t>
            </a:r>
            <a:r>
              <a:rPr lang="en-US" sz="4000" dirty="0">
                <a:solidFill>
                  <a:srgbClr val="000099"/>
                </a:solidFill>
              </a:rPr>
              <a:t> nay  </a:t>
            </a:r>
            <a:r>
              <a:rPr lang="en-US" sz="4000" dirty="0" err="1">
                <a:solidFill>
                  <a:srgbClr val="000099"/>
                </a:solidFill>
              </a:rPr>
              <a:t>đã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giữ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điểm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non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ngày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càng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hơn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  <a:endParaRPr lang="vi-VN" sz="40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Tây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Nguyên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103- 104.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3366"/>
                </a:solidFill>
              </a:rPr>
              <a:t>1. </a:t>
            </a:r>
            <a:r>
              <a:rPr lang="en-US" sz="3600" dirty="0" err="1">
                <a:solidFill>
                  <a:srgbClr val="003366"/>
                </a:solidFill>
              </a:rPr>
              <a:t>Anh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Núp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được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tỉnh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cử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đâu</a:t>
            </a:r>
            <a:r>
              <a:rPr lang="en-US" sz="3600" dirty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3366"/>
                </a:solidFill>
              </a:rPr>
              <a:t>	2. Ở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về</a:t>
            </a:r>
            <a:r>
              <a:rPr lang="en-US" sz="3600" dirty="0">
                <a:solidFill>
                  <a:srgbClr val="003366"/>
                </a:solidFill>
              </a:rPr>
              <a:t> , </a:t>
            </a:r>
            <a:r>
              <a:rPr lang="en-US" sz="3600" dirty="0" err="1">
                <a:solidFill>
                  <a:srgbClr val="003366"/>
                </a:solidFill>
              </a:rPr>
              <a:t>anh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Núp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kể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cho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biết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gì</a:t>
            </a:r>
            <a:r>
              <a:rPr lang="en-US" sz="3600" dirty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3. </a:t>
            </a:r>
            <a:r>
              <a:rPr lang="en-US" sz="3600" dirty="0">
                <a:solidFill>
                  <a:srgbClr val="003366"/>
                </a:solidFill>
              </a:rPr>
              <a:t>Chi </a:t>
            </a:r>
            <a:r>
              <a:rPr lang="en-US" sz="3600" dirty="0" err="1">
                <a:solidFill>
                  <a:srgbClr val="003366"/>
                </a:solidFill>
              </a:rPr>
              <a:t>tiết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nào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cho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thấy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rất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khâm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phục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thành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tích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của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Kông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Hoa</a:t>
            </a:r>
            <a:r>
              <a:rPr lang="vi-VN" sz="3600" dirty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4.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tặng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Kông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Hoa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gì</a:t>
            </a:r>
            <a:r>
              <a:rPr lang="vi-VN" sz="3600" dirty="0">
                <a:solidFill>
                  <a:srgbClr val="003366"/>
                </a:solidFill>
              </a:rPr>
              <a:t> ?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Khi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xem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vật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đó</a:t>
            </a:r>
            <a:r>
              <a:rPr lang="en-US" sz="3600" dirty="0">
                <a:solidFill>
                  <a:srgbClr val="003366"/>
                </a:solidFill>
              </a:rPr>
              <a:t>, </a:t>
            </a:r>
            <a:r>
              <a:rPr lang="en-US" sz="3600" dirty="0" err="1">
                <a:solidFill>
                  <a:srgbClr val="003366"/>
                </a:solidFill>
              </a:rPr>
              <a:t>thái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độ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của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mọi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người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ra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sao</a:t>
            </a:r>
            <a:r>
              <a:rPr lang="en-US" sz="3600" dirty="0">
                <a:solidFill>
                  <a:srgbClr val="003366"/>
                </a:solidFill>
              </a:rPr>
              <a:t> ?</a:t>
            </a:r>
            <a:endParaRPr lang="vi-VN" sz="3600" dirty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3366"/>
                </a:solidFill>
              </a:rPr>
              <a:t>1. </a:t>
            </a:r>
            <a:r>
              <a:rPr lang="en-US" dirty="0" err="1">
                <a:solidFill>
                  <a:srgbClr val="003366"/>
                </a:solidFill>
              </a:rPr>
              <a:t>Anh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được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tỉnh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cử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dự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đua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3366"/>
                </a:solidFill>
              </a:rPr>
              <a:t>	2. Ở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về</a:t>
            </a:r>
            <a:r>
              <a:rPr lang="en-US" dirty="0">
                <a:solidFill>
                  <a:srgbClr val="003366"/>
                </a:solidFill>
              </a:rPr>
              <a:t> , </a:t>
            </a:r>
            <a:r>
              <a:rPr lang="en-US" dirty="0" err="1">
                <a:solidFill>
                  <a:srgbClr val="003366"/>
                </a:solidFill>
              </a:rPr>
              <a:t>anh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kể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biết</a:t>
            </a:r>
            <a:r>
              <a:rPr lang="en-US" dirty="0">
                <a:solidFill>
                  <a:srgbClr val="003366"/>
                </a:solidFill>
              </a:rPr>
              <a:t> : </a:t>
            </a:r>
            <a:r>
              <a:rPr lang="en-US" dirty="0" err="1">
                <a:solidFill>
                  <a:srgbClr val="003366"/>
                </a:solidFill>
              </a:rPr>
              <a:t>đất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nước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mình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bây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giờ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mạnh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mọi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đều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đoàn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kết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đánh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giặc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làm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rẫy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giỏi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3. </a:t>
            </a:r>
            <a:r>
              <a:rPr lang="en-US" dirty="0">
                <a:solidFill>
                  <a:srgbClr val="003366"/>
                </a:solidFill>
              </a:rPr>
              <a:t>Chi </a:t>
            </a:r>
            <a:r>
              <a:rPr lang="en-US" dirty="0" err="1">
                <a:solidFill>
                  <a:srgbClr val="003366"/>
                </a:solidFill>
              </a:rPr>
              <a:t>tiết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thấy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khâm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phục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thành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tích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Hoa</a:t>
            </a:r>
            <a:r>
              <a:rPr lang="vi-VN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</a:t>
            </a:r>
            <a:r>
              <a:rPr lang="en-US" dirty="0">
                <a:solidFill>
                  <a:srgbClr val="003366"/>
                </a:solidFill>
              </a:rPr>
              <a:t> : </a:t>
            </a:r>
            <a:r>
              <a:rPr lang="en-US" dirty="0" err="1">
                <a:solidFill>
                  <a:srgbClr val="003366"/>
                </a:solidFill>
              </a:rPr>
              <a:t>sau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nghe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kể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về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thành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tích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chiến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đấu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nhiều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chạy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lên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đặt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trên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vai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công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kênh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khắp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nhà</a:t>
            </a:r>
            <a:r>
              <a:rPr lang="en-US" dirty="0">
                <a:solidFill>
                  <a:srgbClr val="003366"/>
                </a:solidFill>
              </a:rPr>
              <a:t>.</a:t>
            </a:r>
            <a:endParaRPr lang="vi-VN" dirty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4.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tặng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Hoa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ảnh</a:t>
            </a:r>
            <a:r>
              <a:rPr lang="en-US" dirty="0">
                <a:solidFill>
                  <a:srgbClr val="003366"/>
                </a:solidFill>
              </a:rPr>
              <a:t> Bok </a:t>
            </a:r>
            <a:r>
              <a:rPr lang="en-US" dirty="0" err="1">
                <a:solidFill>
                  <a:srgbClr val="003366"/>
                </a:solidFill>
              </a:rPr>
              <a:t>Hồ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vác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cuốc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rẫy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bộ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quần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áo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bằng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lụa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Bok </a:t>
            </a:r>
            <a:r>
              <a:rPr lang="en-US" dirty="0" err="1">
                <a:solidFill>
                  <a:srgbClr val="003366"/>
                </a:solidFill>
              </a:rPr>
              <a:t>Hồ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cây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cờ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có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thêu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chữ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huân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chương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Núp.Khi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xem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những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vật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đó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thái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độ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mọi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tôn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trọng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coi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như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vật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thiêng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liêng</a:t>
            </a:r>
            <a:r>
              <a:rPr lang="en-US" dirty="0">
                <a:solidFill>
                  <a:srgbClr val="003366"/>
                </a:solidFill>
              </a:rPr>
              <a:t>.</a:t>
            </a:r>
            <a:endParaRPr lang="vi-VN" dirty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Cửa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Tùng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109 - 110.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</a:t>
            </a:r>
            <a:r>
              <a:rPr lang="en-US" sz="3600" dirty="0">
                <a:solidFill>
                  <a:schemeClr val="accent2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hiểu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thế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“ </a:t>
            </a:r>
            <a:r>
              <a:rPr lang="en-US" sz="3600" dirty="0" err="1">
                <a:solidFill>
                  <a:srgbClr val="000099"/>
                </a:solidFill>
              </a:rPr>
              <a:t>Bà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Chúa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biệt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4.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xưa</a:t>
            </a:r>
            <a:r>
              <a:rPr lang="en-US" sz="3600" dirty="0">
                <a:solidFill>
                  <a:srgbClr val="000099"/>
                </a:solidFill>
              </a:rPr>
              <a:t> so </a:t>
            </a:r>
            <a:r>
              <a:rPr lang="en-US" sz="3600" dirty="0" err="1">
                <a:solidFill>
                  <a:srgbClr val="000099"/>
                </a:solidFill>
              </a:rPr>
              <a:t>sánh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 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</a:t>
            </a:r>
            <a:r>
              <a:rPr lang="en-US" sz="3600" dirty="0">
                <a:solidFill>
                  <a:schemeClr val="accent2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dirty="0" err="1">
                <a:solidFill>
                  <a:srgbClr val="000099"/>
                </a:solidFill>
              </a:rPr>
              <a:t>thôn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mướt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lũy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rặng</a:t>
            </a:r>
            <a:r>
              <a:rPr lang="en-US" sz="3600" dirty="0">
                <a:solidFill>
                  <a:srgbClr val="000099"/>
                </a:solidFill>
              </a:rPr>
              <a:t> phi </a:t>
            </a:r>
            <a:r>
              <a:rPr lang="en-US" sz="3600" dirty="0" err="1">
                <a:solidFill>
                  <a:srgbClr val="000099"/>
                </a:solidFill>
              </a:rPr>
              <a:t>lao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thổi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hiểu</a:t>
            </a:r>
            <a:r>
              <a:rPr lang="en-US" sz="3600" dirty="0">
                <a:solidFill>
                  <a:srgbClr val="000099"/>
                </a:solidFill>
              </a:rPr>
              <a:t>  “ </a:t>
            </a:r>
            <a:r>
              <a:rPr lang="en-US" sz="3600" dirty="0" err="1">
                <a:solidFill>
                  <a:srgbClr val="000099"/>
                </a:solidFill>
              </a:rPr>
              <a:t>Bà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Chúa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”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nhất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thay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đổi</a:t>
            </a:r>
            <a:r>
              <a:rPr lang="en-US" sz="3600" dirty="0">
                <a:solidFill>
                  <a:srgbClr val="000099"/>
                </a:solidFill>
              </a:rPr>
              <a:t> 3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4.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xưa</a:t>
            </a:r>
            <a:r>
              <a:rPr lang="en-US" sz="3600" dirty="0">
                <a:solidFill>
                  <a:srgbClr val="000099"/>
                </a:solidFill>
              </a:rPr>
              <a:t> so </a:t>
            </a:r>
            <a:r>
              <a:rPr lang="en-US" sz="3600" dirty="0" err="1">
                <a:solidFill>
                  <a:srgbClr val="000099"/>
                </a:solidFill>
              </a:rPr>
              <a:t>sánh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chiếc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đồi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mồi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tóc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sóng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liên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nhỏ</a:t>
            </a:r>
            <a:r>
              <a:rPr lang="en-US" sz="3600" dirty="0">
                <a:solidFill>
                  <a:srgbClr val="FF0000"/>
                </a:solidFill>
              </a:rPr>
              <a:t> 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112 - 113.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Anh</a:t>
            </a:r>
            <a:r>
              <a:rPr lang="en-US" sz="3600" dirty="0">
                <a:solidFill>
                  <a:srgbClr val="000099"/>
                </a:solidFill>
              </a:rPr>
              <a:t> Kim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nhiệm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vụ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Vì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bộ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đóng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Nùng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Cách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đường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cháu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như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thế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Hãy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chi </a:t>
            </a:r>
            <a:r>
              <a:rPr lang="en-US" sz="3600" dirty="0" err="1">
                <a:solidFill>
                  <a:srgbClr val="000099"/>
                </a:solidFill>
              </a:rPr>
              <a:t>tiết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nói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sự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dũng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cảm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Kim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gặp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địch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99"/>
                </a:solidFill>
              </a:rPr>
              <a:t>1. </a:t>
            </a:r>
            <a:r>
              <a:rPr lang="en-US" sz="2800" b="1" dirty="0" err="1">
                <a:solidFill>
                  <a:srgbClr val="000099"/>
                </a:solidFill>
              </a:rPr>
              <a:t>Ôn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luyện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tập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nhiệm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vụ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vệ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dẫn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điểm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2. </a:t>
            </a:r>
            <a:r>
              <a:rPr lang="en-US" dirty="0" err="1">
                <a:solidFill>
                  <a:srgbClr val="000099"/>
                </a:solidFill>
              </a:rPr>
              <a:t>Bác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đóng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ở. </a:t>
            </a:r>
            <a:r>
              <a:rPr lang="en-US" dirty="0" err="1">
                <a:solidFill>
                  <a:srgbClr val="000099"/>
                </a:solidFill>
              </a:rPr>
              <a:t>Đóng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dễ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mắt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3. </a:t>
            </a:r>
            <a:r>
              <a:rPr lang="en-US" dirty="0" err="1">
                <a:solidFill>
                  <a:srgbClr val="000099"/>
                </a:solidFill>
              </a:rPr>
              <a:t>Cách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cháu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cẩn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thận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Gặp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,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huýt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ven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. 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trí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dũng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gặp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sệt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bình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tĩnh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huýt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hiệu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hỏi</a:t>
            </a:r>
            <a:r>
              <a:rPr lang="en-US" dirty="0">
                <a:solidFill>
                  <a:srgbClr val="000099"/>
                </a:solidFill>
              </a:rPr>
              <a:t>,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trí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thầy</a:t>
            </a:r>
            <a:r>
              <a:rPr lang="en-US" dirty="0">
                <a:solidFill>
                  <a:srgbClr val="000099"/>
                </a:solidFill>
              </a:rPr>
              <a:t> mo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cúng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ốm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Nhớ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Việt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Bắc</a:t>
            </a:r>
            <a:r>
              <a:rPr lang="en-US" sz="3600" dirty="0">
                <a:solidFill>
                  <a:srgbClr val="FF0000"/>
                </a:solidFill>
              </a:rPr>
              <a:t> 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115 -116.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bộ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xuôi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nhớ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     ( </a:t>
            </a:r>
            <a:r>
              <a:rPr lang="en-US" sz="3600" dirty="0" err="1">
                <a:solidFill>
                  <a:srgbClr val="000099"/>
                </a:solidFill>
              </a:rPr>
              <a:t>dòng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thấy</a:t>
            </a:r>
            <a:r>
              <a:rPr lang="en-US" sz="3600" dirty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 a/ 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 b/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giỏi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Vẻ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hiện</a:t>
            </a:r>
            <a:r>
              <a:rPr lang="en-US" sz="3600" dirty="0">
                <a:solidFill>
                  <a:srgbClr val="000099"/>
                </a:solidFill>
              </a:rPr>
              <a:t> qua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xuôi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hoa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Việt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:    a/  </a:t>
            </a:r>
            <a:r>
              <a:rPr lang="en-US" b="1" dirty="0" err="1">
                <a:solidFill>
                  <a:srgbClr val="FF0000"/>
                </a:solidFill>
              </a:rPr>
              <a:t>Việt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Bắc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đẹp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xanh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hoa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chuối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đỏ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tươi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Ngày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xuân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mơ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nở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trắng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Ve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kêu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phách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đổ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vàng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thu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trăng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rọi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hòa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bình</a:t>
            </a:r>
            <a:r>
              <a:rPr lang="en-US" i="1" dirty="0">
                <a:solidFill>
                  <a:srgbClr val="000099"/>
                </a:solidFill>
              </a:rPr>
              <a:t>. </a:t>
            </a:r>
            <a:r>
              <a:rPr lang="en-US" dirty="0">
                <a:solidFill>
                  <a:srgbClr val="000099"/>
                </a:solidFill>
              </a:rPr>
              <a:t>   b/ </a:t>
            </a:r>
            <a:r>
              <a:rPr lang="en-US" b="1" dirty="0" err="1">
                <a:solidFill>
                  <a:srgbClr val="FF0000"/>
                </a:solidFill>
              </a:rPr>
              <a:t>Việt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Bắc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giặc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giỏi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cây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núi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đá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cùng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đánh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Tây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Núi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giăng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thành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lũy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sắt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dày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che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bộ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đội</a:t>
            </a:r>
            <a:r>
              <a:rPr lang="en-US" i="1" dirty="0">
                <a:solidFill>
                  <a:srgbClr val="000099"/>
                </a:solidFill>
              </a:rPr>
              <a:t>,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vây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quân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thù</a:t>
            </a:r>
            <a:r>
              <a:rPr lang="en-US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Vẻ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Việt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hiện</a:t>
            </a:r>
            <a:r>
              <a:rPr lang="en-US" dirty="0">
                <a:solidFill>
                  <a:srgbClr val="000099"/>
                </a:solidFill>
              </a:rPr>
              <a:t> qua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Đèo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thắt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lưng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giang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cô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măng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Tiếng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ân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thủy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chung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Hũ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người</a:t>
            </a:r>
            <a:r>
              <a:rPr lang="en-US" dirty="0">
                <a:solidFill>
                  <a:srgbClr val="FF0000"/>
                </a:solidFill>
              </a:rPr>
              <a:t> cha”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121- 122.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muốn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trai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bếp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lửa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?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?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Hãy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</a:t>
            </a:r>
            <a:r>
              <a:rPr lang="vi-VN" dirty="0">
                <a:solidFill>
                  <a:srgbClr val="000099"/>
                </a:solidFill>
              </a:rPr>
              <a:t>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 chuyện nói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ý </a:t>
            </a:r>
            <a:r>
              <a:rPr lang="en-US" dirty="0" err="1">
                <a:solidFill>
                  <a:srgbClr val="000099"/>
                </a:solidFill>
              </a:rPr>
              <a:t>nghĩa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muốn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trai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chăm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tự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nổi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cơm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thử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tay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xay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thóc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thuê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mỗi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gạo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dám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ăn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Ba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dụm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90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gạo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sz="2800" dirty="0" err="1">
                <a:solidFill>
                  <a:srgbClr val="000099"/>
                </a:solidFill>
              </a:rPr>
              <a:t>Khi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ông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lão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vứt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tiền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vào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lửa</a:t>
            </a:r>
            <a:r>
              <a:rPr lang="en-US" sz="2800" dirty="0">
                <a:solidFill>
                  <a:srgbClr val="000099"/>
                </a:solidFill>
              </a:rPr>
              <a:t>, </a:t>
            </a:r>
            <a:r>
              <a:rPr lang="en-US" sz="2800" dirty="0" err="1">
                <a:solidFill>
                  <a:srgbClr val="000099"/>
                </a:solidFill>
              </a:rPr>
              <a:t>người</a:t>
            </a:r>
            <a:r>
              <a:rPr lang="en-US" sz="2800" dirty="0">
                <a:solidFill>
                  <a:srgbClr val="000099"/>
                </a:solidFill>
              </a:rPr>
              <a:t> con </a:t>
            </a:r>
            <a:r>
              <a:rPr lang="en-US" sz="2800" dirty="0" err="1">
                <a:solidFill>
                  <a:srgbClr val="000099"/>
                </a:solidFill>
              </a:rPr>
              <a:t>vội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thọc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tay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vào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lửa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lấy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tiền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ra</a:t>
            </a:r>
            <a:r>
              <a:rPr lang="en-US" sz="2800" dirty="0">
                <a:solidFill>
                  <a:srgbClr val="000099"/>
                </a:solidFill>
              </a:rPr>
              <a:t>, </a:t>
            </a:r>
            <a:r>
              <a:rPr lang="en-US" sz="2800" dirty="0" err="1">
                <a:solidFill>
                  <a:srgbClr val="000099"/>
                </a:solidFill>
              </a:rPr>
              <a:t>mà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không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hề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sợ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bỏng</a:t>
            </a:r>
            <a:r>
              <a:rPr lang="en-US" sz="2800" dirty="0">
                <a:solidFill>
                  <a:srgbClr val="000099"/>
                </a:solidFill>
              </a:rPr>
              <a:t>.</a:t>
            </a:r>
            <a:endParaRPr lang="vi-VN" sz="28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</a:t>
            </a:r>
            <a:r>
              <a:rPr lang="vi-VN" dirty="0">
                <a:solidFill>
                  <a:srgbClr val="000099"/>
                </a:solidFill>
              </a:rPr>
              <a:t>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vi-VN" dirty="0">
                <a:solidFill>
                  <a:srgbClr val="000099"/>
                </a:solidFill>
              </a:rPr>
              <a:t> chuyện nói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ý </a:t>
            </a:r>
            <a:r>
              <a:rPr lang="en-US" dirty="0" err="1">
                <a:solidFill>
                  <a:srgbClr val="000099"/>
                </a:solidFill>
              </a:rPr>
              <a:t>nghĩa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Hũ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chính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tay</a:t>
            </a:r>
            <a:r>
              <a:rPr lang="en-US" dirty="0">
                <a:solidFill>
                  <a:srgbClr val="000099"/>
                </a:solidFill>
              </a:rPr>
              <a:t> con. 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dài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chịu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bão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chứa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nhiều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hội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họp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tụ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tập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múa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Sàn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qua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đụng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sàn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múa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ngọn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giáo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vướng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giỏ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mây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hòn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vách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Xung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hòn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hoa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khí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cụ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chiêng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trống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cúng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tế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>
                <a:solidFill>
                  <a:srgbClr val="000099"/>
                </a:solidFill>
              </a:rPr>
              <a:t>ói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giữa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tâm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rông</a:t>
            </a:r>
            <a:r>
              <a:rPr lang="en-US" sz="3600" dirty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Đôi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bạn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130 -131.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động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khen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hiểu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Tìm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giúp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?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từ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giặc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ném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bom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phố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sơ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nông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thôn</a:t>
            </a:r>
            <a:r>
              <a:rPr lang="en-US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phố,phố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cũng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ngói</a:t>
            </a:r>
            <a:r>
              <a:rPr lang="en-US" dirty="0">
                <a:solidFill>
                  <a:srgbClr val="000099"/>
                </a:solidFill>
              </a:rPr>
              <a:t> san </a:t>
            </a:r>
            <a:r>
              <a:rPr lang="en-US" dirty="0" err="1">
                <a:solidFill>
                  <a:srgbClr val="000099"/>
                </a:solidFill>
              </a:rPr>
              <a:t>sát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nhà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dòng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nườm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nượp</a:t>
            </a:r>
            <a:r>
              <a:rPr lang="en-US" dirty="0">
                <a:solidFill>
                  <a:srgbClr val="000099"/>
                </a:solidFill>
              </a:rPr>
              <a:t>, ban </a:t>
            </a:r>
            <a:r>
              <a:rPr lang="en-US" dirty="0" err="1">
                <a:solidFill>
                  <a:srgbClr val="000099"/>
                </a:solidFill>
              </a:rPr>
              <a:t>đêm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đèn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lấp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động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khen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lập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tức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hồ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vẫy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tuyệt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vọng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ca </a:t>
            </a:r>
            <a:r>
              <a:rPr lang="en-US" dirty="0" err="1">
                <a:solidFill>
                  <a:srgbClr val="000099"/>
                </a:solidFill>
              </a:rPr>
              <a:t>ngợi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phẩm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sống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làng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–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sẵn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giúp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khăn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>
                <a:solidFill>
                  <a:srgbClr val="000099"/>
                </a:solidFill>
              </a:rPr>
              <a:t>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luôn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suy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dân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Về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quê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ngoại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133 -134.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nhỏ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đâu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thăm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ngoại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đâu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thấy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lạ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Bạnnhỏ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nghĩ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hạt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gạo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Chuyện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xảy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ra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làm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ngạc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sao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Mồ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Côi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xử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kiện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139 -140.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Chủ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việc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nêu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rõ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Tại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Mồ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bảo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xóc</a:t>
            </a:r>
            <a:r>
              <a:rPr lang="en-US" sz="3600" dirty="0">
                <a:solidFill>
                  <a:srgbClr val="000099"/>
                </a:solidFill>
              </a:rPr>
              <a:t> 2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10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truyện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Chủ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tội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hít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mùi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lợn</a:t>
            </a:r>
            <a:r>
              <a:rPr lang="en-US" sz="3600" dirty="0">
                <a:solidFill>
                  <a:srgbClr val="000099"/>
                </a:solidFill>
              </a:rPr>
              <a:t> quay, </a:t>
            </a:r>
            <a:r>
              <a:rPr lang="en-US" sz="3600" dirty="0" err="1">
                <a:solidFill>
                  <a:srgbClr val="000099"/>
                </a:solidFill>
              </a:rPr>
              <a:t>gà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luộc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vịt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tiền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nêu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rõ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Tôi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chỉ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vào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quán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ngồi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nhờ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để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ăn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miếng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cơm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nắm</a:t>
            </a:r>
            <a:r>
              <a:rPr lang="en-US" sz="3600" b="1" i="1" dirty="0">
                <a:solidFill>
                  <a:srgbClr val="000099"/>
                </a:solidFill>
              </a:rPr>
              <a:t>. </a:t>
            </a:r>
            <a:r>
              <a:rPr lang="en-US" sz="3600" b="1" i="1" dirty="0" err="1">
                <a:solidFill>
                  <a:srgbClr val="000099"/>
                </a:solidFill>
              </a:rPr>
              <a:t>Tôi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không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mua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gì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cả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Mồ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bảo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xóc</a:t>
            </a:r>
            <a:r>
              <a:rPr lang="en-US" sz="3600" dirty="0">
                <a:solidFill>
                  <a:srgbClr val="000099"/>
                </a:solidFill>
              </a:rPr>
              <a:t> 2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10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số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tiền</a:t>
            </a:r>
            <a:r>
              <a:rPr lang="en-US" sz="3600" dirty="0">
                <a:solidFill>
                  <a:srgbClr val="000099"/>
                </a:solidFill>
              </a:rPr>
              <a:t> 20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truyện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dirty="0" err="1">
                <a:solidFill>
                  <a:srgbClr val="000099"/>
                </a:solidFill>
              </a:rPr>
              <a:t>Vị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tòa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thông</a:t>
            </a:r>
            <a:r>
              <a:rPr lang="en-US" sz="3600" dirty="0">
                <a:solidFill>
                  <a:srgbClr val="000099"/>
                </a:solidFill>
              </a:rPr>
              <a:t> minh / </a:t>
            </a:r>
            <a:r>
              <a:rPr lang="en-US" sz="3600" dirty="0" err="1">
                <a:solidFill>
                  <a:srgbClr val="000099"/>
                </a:solidFill>
              </a:rPr>
              <a:t>Phiên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thú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vị</a:t>
            </a:r>
            <a:r>
              <a:rPr lang="en-US" sz="3600" dirty="0">
                <a:solidFill>
                  <a:srgbClr val="000099"/>
                </a:solidFill>
              </a:rPr>
              <a:t> / </a:t>
            </a:r>
            <a:r>
              <a:rPr lang="en-US" sz="3600" dirty="0" err="1">
                <a:solidFill>
                  <a:srgbClr val="000099"/>
                </a:solidFill>
              </a:rPr>
              <a:t>Bẽ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tham</a:t>
            </a:r>
            <a:r>
              <a:rPr lang="en-US" sz="3600" dirty="0">
                <a:solidFill>
                  <a:srgbClr val="000099"/>
                </a:solidFill>
              </a:rPr>
              <a:t> lam / </a:t>
            </a:r>
            <a:r>
              <a:rPr lang="en-US" sz="3600" dirty="0" err="1">
                <a:solidFill>
                  <a:srgbClr val="000099"/>
                </a:solidFill>
              </a:rPr>
              <a:t>Ăn</a:t>
            </a:r>
            <a:r>
              <a:rPr lang="en-US" sz="3600" dirty="0">
                <a:solidFill>
                  <a:srgbClr val="000099"/>
                </a:solidFill>
              </a:rPr>
              <a:t> “</a:t>
            </a:r>
            <a:r>
              <a:rPr lang="en-US" sz="3600" dirty="0" err="1">
                <a:solidFill>
                  <a:srgbClr val="000099"/>
                </a:solidFill>
              </a:rPr>
              <a:t>hơi</a:t>
            </a:r>
            <a:r>
              <a:rPr lang="en-US" sz="3600" dirty="0">
                <a:solidFill>
                  <a:srgbClr val="000099"/>
                </a:solidFill>
              </a:rPr>
              <a:t>”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“</a:t>
            </a:r>
            <a:r>
              <a:rPr lang="en-US" sz="3600" dirty="0" err="1">
                <a:solidFill>
                  <a:srgbClr val="000099"/>
                </a:solidFill>
              </a:rPr>
              <a:t>tiếng</a:t>
            </a:r>
            <a:r>
              <a:rPr lang="en-US" sz="3600" dirty="0">
                <a:solidFill>
                  <a:srgbClr val="000099"/>
                </a:solidFill>
              </a:rPr>
              <a:t>”.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/>
              <a:t>	</a:t>
            </a:r>
            <a:r>
              <a:rPr lang="en-US" sz="4000" dirty="0" err="1">
                <a:solidFill>
                  <a:srgbClr val="FF0000"/>
                </a:solidFill>
              </a:rPr>
              <a:t>Học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tập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“ </a:t>
            </a:r>
            <a:r>
              <a:rPr lang="en-US" sz="4000" dirty="0" err="1">
                <a:solidFill>
                  <a:srgbClr val="FF0000"/>
                </a:solidFill>
              </a:rPr>
              <a:t>Anh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Đóm</a:t>
            </a:r>
            <a:r>
              <a:rPr lang="en-US" sz="4000" dirty="0">
                <a:solidFill>
                  <a:srgbClr val="FF0000"/>
                </a:solidFill>
              </a:rPr>
              <a:t> ” </a:t>
            </a:r>
            <a:r>
              <a:rPr lang="en-US" sz="4000" dirty="0" err="1">
                <a:solidFill>
                  <a:srgbClr val="FF0000"/>
                </a:solidFill>
              </a:rPr>
              <a:t>trang</a:t>
            </a:r>
            <a:r>
              <a:rPr lang="en-US" sz="4000" dirty="0">
                <a:solidFill>
                  <a:srgbClr val="FF0000"/>
                </a:solidFill>
              </a:rPr>
              <a:t> 143 -144. </a:t>
            </a:r>
            <a:r>
              <a:rPr lang="en-US" sz="4000" dirty="0" err="1">
                <a:solidFill>
                  <a:srgbClr val="FF0000"/>
                </a:solidFill>
              </a:rPr>
              <a:t>Trả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lời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câu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hỏi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sau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đèn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đâu</a:t>
            </a:r>
            <a:r>
              <a:rPr lang="en-US" sz="40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thấy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 err="1">
                <a:solidFill>
                  <a:srgbClr val="000099"/>
                </a:solidFill>
              </a:rPr>
              <a:t>Tìm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hình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của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bài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thơ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vi-VN" sz="40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đèn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mọi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người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ngủ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yên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thấy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: </a:t>
            </a:r>
            <a:r>
              <a:rPr lang="en-US" sz="4000" dirty="0" err="1">
                <a:solidFill>
                  <a:srgbClr val="000099"/>
                </a:solidFill>
              </a:rPr>
              <a:t>Chị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Cò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ru</a:t>
            </a:r>
            <a:r>
              <a:rPr lang="en-US" sz="4000" dirty="0">
                <a:solidFill>
                  <a:srgbClr val="000099"/>
                </a:solidFill>
              </a:rPr>
              <a:t> con, </a:t>
            </a:r>
            <a:r>
              <a:rPr lang="en-US" sz="4000" dirty="0" err="1">
                <a:solidFill>
                  <a:srgbClr val="000099"/>
                </a:solidFill>
              </a:rPr>
              <a:t>thím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lặng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lẽ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mò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hình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của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bài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thơ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: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rất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êm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suốt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, lo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người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ngủ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  <a:endParaRPr lang="vi-VN" sz="40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2.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/>
              <a:t>viết</a:t>
            </a:r>
            <a:r>
              <a:rPr lang="en-US" sz="2800" dirty="0"/>
              <a:t> </a:t>
            </a:r>
            <a:r>
              <a:rPr lang="en-US" sz="2800" dirty="0" err="1"/>
              <a:t>thư</a:t>
            </a:r>
            <a:r>
              <a:rPr lang="en-US" sz="2800" dirty="0"/>
              <a:t> </a:t>
            </a:r>
            <a:r>
              <a:rPr lang="en-US" sz="2800" dirty="0" err="1"/>
              <a:t>thăm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thân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quý</a:t>
            </a:r>
            <a:r>
              <a:rPr lang="en-US" sz="2800" dirty="0"/>
              <a:t> </a:t>
            </a:r>
            <a:r>
              <a:rPr lang="en-US" sz="2800" dirty="0" err="1"/>
              <a:t>mến</a:t>
            </a:r>
            <a:r>
              <a:rPr lang="en-US" sz="2800" dirty="0"/>
              <a:t> ( </a:t>
            </a:r>
            <a:r>
              <a:rPr lang="en-US" sz="2800" dirty="0" err="1"/>
              <a:t>ông</a:t>
            </a:r>
            <a:r>
              <a:rPr lang="en-US" sz="2800" dirty="0"/>
              <a:t>, </a:t>
            </a:r>
            <a:r>
              <a:rPr lang="en-US" sz="2800" dirty="0" err="1"/>
              <a:t>bà</a:t>
            </a:r>
            <a:r>
              <a:rPr lang="en-US" sz="2800" dirty="0"/>
              <a:t>, </a:t>
            </a:r>
            <a:r>
              <a:rPr lang="en-US" sz="2800" dirty="0" err="1"/>
              <a:t>cô</a:t>
            </a:r>
            <a:r>
              <a:rPr lang="en-US" sz="2800" dirty="0"/>
              <a:t>, </a:t>
            </a:r>
            <a:r>
              <a:rPr lang="en-US" sz="2800" dirty="0" err="1"/>
              <a:t>bác</a:t>
            </a:r>
            <a:r>
              <a:rPr lang="en-US" sz="2800" dirty="0"/>
              <a:t>,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cũ</a:t>
            </a:r>
            <a:r>
              <a:rPr lang="en-US" sz="2800" dirty="0"/>
              <a:t>, b </a:t>
            </a:r>
            <a:r>
              <a:rPr lang="en-US" sz="2800" dirty="0" err="1"/>
              <a:t>ạn</a:t>
            </a:r>
            <a:r>
              <a:rPr lang="en-US" sz="2800" dirty="0"/>
              <a:t> </a:t>
            </a:r>
            <a:r>
              <a:rPr lang="en-US" sz="2800" dirty="0" err="1"/>
              <a:t>cũ</a:t>
            </a:r>
            <a:r>
              <a:rPr lang="en-US" sz="2800" dirty="0"/>
              <a:t> …)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8153400" cy="4876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57200" y="1981200"/>
            <a:ext cx="83820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Dựa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theo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mẫu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bài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tập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đọc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Thư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gửi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bà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em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hãy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viết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một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bức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thư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ngắn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cho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người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thân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Dòng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đầu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: </a:t>
            </a:r>
            <a:r>
              <a:rPr lang="en-US" sz="2800" dirty="0" err="1">
                <a:latin typeface="Arial" charset="0"/>
              </a:rPr>
              <a:t>nơi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gửi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ngày</a:t>
            </a:r>
            <a:r>
              <a:rPr lang="en-US" sz="2800" dirty="0">
                <a:latin typeface="Arial" charset="0"/>
              </a:rPr>
              <a:t>…</a:t>
            </a:r>
            <a:r>
              <a:rPr lang="en-US" sz="2800" dirty="0" err="1">
                <a:latin typeface="Arial" charset="0"/>
              </a:rPr>
              <a:t>tháng</a:t>
            </a:r>
            <a:r>
              <a:rPr lang="en-US" sz="2800" dirty="0">
                <a:latin typeface="Arial" charset="0"/>
              </a:rPr>
              <a:t>…</a:t>
            </a:r>
            <a:r>
              <a:rPr lang="en-US" sz="2800" dirty="0" err="1">
                <a:latin typeface="Arial" charset="0"/>
              </a:rPr>
              <a:t>năm</a:t>
            </a:r>
            <a:r>
              <a:rPr lang="en-US" sz="2800" dirty="0">
                <a:latin typeface="Arial" charset="0"/>
              </a:rPr>
              <a:t>…..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xưng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hô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với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nhận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( </a:t>
            </a:r>
            <a:r>
              <a:rPr lang="en-US" sz="2800" dirty="0" err="1">
                <a:latin typeface="Arial" charset="0"/>
              </a:rPr>
              <a:t>Ông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bà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chú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bác</a:t>
            </a:r>
            <a:r>
              <a:rPr lang="en-US" sz="2800" dirty="0">
                <a:latin typeface="Arial" charset="0"/>
              </a:rPr>
              <a:t>…)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Nột</a:t>
            </a:r>
            <a:r>
              <a:rPr lang="en-US" sz="2800" dirty="0">
                <a:latin typeface="Arial" charset="0"/>
              </a:rPr>
              <a:t> dung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(4-5 </a:t>
            </a:r>
            <a:r>
              <a:rPr lang="en-US" sz="2800" dirty="0" err="1">
                <a:latin typeface="Arial" charset="0"/>
              </a:rPr>
              <a:t>dòng</a:t>
            </a:r>
            <a:r>
              <a:rPr lang="en-US" sz="2800" dirty="0">
                <a:latin typeface="Arial" charset="0"/>
              </a:rPr>
              <a:t>) : </a:t>
            </a:r>
            <a:r>
              <a:rPr lang="en-US" sz="2800" dirty="0" err="1">
                <a:latin typeface="Arial" charset="0"/>
              </a:rPr>
              <a:t>Thăm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hỏi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báo</a:t>
            </a:r>
            <a:r>
              <a:rPr lang="en-US" sz="2800" dirty="0">
                <a:latin typeface="Arial" charset="0"/>
              </a:rPr>
              <a:t> tin </a:t>
            </a:r>
            <a:r>
              <a:rPr lang="en-US" sz="2800" dirty="0" err="1">
                <a:latin typeface="Arial" charset="0"/>
              </a:rPr>
              <a:t>cho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nhận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chúc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hứa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hẹn</a:t>
            </a:r>
            <a:r>
              <a:rPr lang="en-US" sz="2800" dirty="0">
                <a:latin typeface="Arial" charset="0"/>
              </a:rPr>
              <a:t>…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- </a:t>
            </a:r>
            <a:r>
              <a:rPr lang="en-US" sz="2800" dirty="0" err="1">
                <a:latin typeface="Arial" charset="0"/>
              </a:rPr>
              <a:t>Cuối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: </a:t>
            </a: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chào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chữ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kí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tên</a:t>
            </a:r>
            <a:r>
              <a:rPr lang="en-US" sz="2800" dirty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0" y="228600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Thủ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Đức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16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tháng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12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2012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Lâu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?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nay,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đang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đầu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!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nghỉ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thường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mẹ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chỉ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gắng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rèn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luyện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dẫn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tận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tình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ạ,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Tuấn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nhắc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hoài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nay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chủ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nhiệm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mấy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?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	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hứa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thật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vui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rảnh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hơn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việc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mạnh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trò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nhé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chóng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hè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.                                               </a:t>
            </a:r>
          </a:p>
          <a:p>
            <a:pPr>
              <a:defRPr/>
            </a:pPr>
            <a:r>
              <a:rPr lang="en-US" sz="2400" dirty="0"/>
              <a:t>                                                                      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 </a:t>
            </a:r>
            <a:r>
              <a:rPr lang="en-US" sz="2400" dirty="0" err="1"/>
              <a:t>cô</a:t>
            </a:r>
            <a:endParaRPr lang="en-US" sz="2400" dirty="0"/>
          </a:p>
          <a:p>
            <a:pPr>
              <a:defRPr/>
            </a:pPr>
            <a:r>
              <a:rPr lang="en-US" sz="2400" b="1" dirty="0"/>
              <a:t>					             </a:t>
            </a:r>
            <a:r>
              <a:rPr lang="en-US" sz="2400" b="1" dirty="0" err="1"/>
              <a:t>Đức</a:t>
            </a:r>
            <a:r>
              <a:rPr lang="en-US" sz="2400" b="1" dirty="0"/>
              <a:t> </a:t>
            </a:r>
          </a:p>
          <a:p>
            <a:pPr>
              <a:defRPr/>
            </a:pPr>
            <a:r>
              <a:rPr lang="en-US" sz="2400" dirty="0"/>
              <a:t>			                          </a:t>
            </a:r>
            <a:r>
              <a:rPr lang="en-US" sz="2400" dirty="0" err="1"/>
              <a:t>Luyện</a:t>
            </a:r>
            <a:r>
              <a:rPr lang="en-US" sz="2400" dirty="0"/>
              <a:t> </a:t>
            </a:r>
            <a:r>
              <a:rPr lang="en-US" sz="2400" dirty="0" err="1"/>
              <a:t>Xuân</a:t>
            </a:r>
            <a:r>
              <a:rPr lang="en-US" sz="2400" dirty="0"/>
              <a:t> Minh </a:t>
            </a:r>
            <a:r>
              <a:rPr lang="en-US" sz="2400" dirty="0" err="1"/>
              <a:t>Đức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0" y="228600"/>
            <a:ext cx="57912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Thủ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Đức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16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tháng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12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2012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Lâu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?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nay,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đang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đầu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!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nghỉ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thường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bố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mẹ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chỉ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gắng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rèn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luyện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dẫn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tận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tình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ạ,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Tuấn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nhắc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hoài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nay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chủ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nhiệm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mấy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?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	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hứa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thật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vui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rảnh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hơn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việc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mạnh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trò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nhé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chóng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hè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.                                               </a:t>
            </a:r>
          </a:p>
          <a:p>
            <a:pPr algn="ctr">
              <a:defRPr/>
            </a:pPr>
            <a:r>
              <a:rPr lang="en-US" dirty="0"/>
              <a:t>                                                                      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 </a:t>
            </a:r>
            <a:r>
              <a:rPr lang="en-US" dirty="0" err="1"/>
              <a:t>cô</a:t>
            </a:r>
            <a:r>
              <a:rPr lang="en-US" b="1" dirty="0"/>
              <a:t>					                                     				</a:t>
            </a:r>
            <a:r>
              <a:rPr lang="en-US" b="1" dirty="0" err="1"/>
              <a:t>Đức</a:t>
            </a:r>
            <a:r>
              <a:rPr lang="en-US" b="1" dirty="0"/>
              <a:t> </a:t>
            </a:r>
          </a:p>
          <a:p>
            <a:pPr>
              <a:defRPr/>
            </a:pPr>
            <a:r>
              <a:rPr lang="en-US" dirty="0"/>
              <a:t>                                                               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Xuân</a:t>
            </a:r>
            <a:r>
              <a:rPr lang="en-US" dirty="0"/>
              <a:t> Minh </a:t>
            </a:r>
            <a:r>
              <a:rPr lang="en-US" dirty="0" err="1"/>
              <a:t>Đức</a:t>
            </a:r>
            <a:endParaRPr lang="en-US" dirty="0"/>
          </a:p>
        </p:txBody>
      </p:sp>
      <p:sp>
        <p:nvSpPr>
          <p:cNvPr id="3" name="Text Box 27"/>
          <p:cNvSpPr txBox="1">
            <a:spLocks noChangeArrowheads="1"/>
          </p:cNvSpPr>
          <p:nvPr/>
        </p:nvSpPr>
        <p:spPr bwMode="auto">
          <a:xfrm>
            <a:off x="6781800" y="685800"/>
            <a:ext cx="236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FF"/>
                </a:solidFill>
              </a:rPr>
              <a:t>Lời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xưng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hô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với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người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nhận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thư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 flipH="1">
            <a:off x="5791200" y="381000"/>
            <a:ext cx="8382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858000" y="2667000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FF"/>
                </a:solidFill>
              </a:rPr>
              <a:t>Nội</a:t>
            </a:r>
            <a:r>
              <a:rPr lang="en-US" sz="2400" dirty="0">
                <a:solidFill>
                  <a:srgbClr val="FF00FF"/>
                </a:solidFill>
              </a:rPr>
              <a:t> dung </a:t>
            </a:r>
            <a:r>
              <a:rPr lang="en-US" sz="2400" dirty="0" err="1">
                <a:solidFill>
                  <a:srgbClr val="FF00FF"/>
                </a:solidFill>
              </a:rPr>
              <a:t>thư</a:t>
            </a:r>
            <a:endParaRPr lang="en-US" sz="2400" dirty="0">
              <a:solidFill>
                <a:srgbClr val="FF00FF"/>
              </a:solidFill>
            </a:endParaRPr>
          </a:p>
        </p:txBody>
      </p:sp>
      <p:sp>
        <p:nvSpPr>
          <p:cNvPr id="7" name="AutoShape 29"/>
          <p:cNvSpPr>
            <a:spLocks/>
          </p:cNvSpPr>
          <p:nvPr/>
        </p:nvSpPr>
        <p:spPr bwMode="auto">
          <a:xfrm>
            <a:off x="6096000" y="990600"/>
            <a:ext cx="457200" cy="3810000"/>
          </a:xfrm>
          <a:prstGeom prst="rightBrace">
            <a:avLst>
              <a:gd name="adj1" fmla="val 5277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sz="1800">
              <a:cs typeface="Arial" charset="0"/>
            </a:endParaRP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6705600" y="55626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FF"/>
                </a:solidFill>
              </a:rPr>
              <a:t>Cuối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thư</a:t>
            </a:r>
            <a:endParaRPr lang="en-US" sz="2400" dirty="0">
              <a:solidFill>
                <a:srgbClr val="FF00FF"/>
              </a:solidFill>
            </a:endParaRPr>
          </a:p>
        </p:txBody>
      </p:sp>
      <p:sp>
        <p:nvSpPr>
          <p:cNvPr id="9" name="AutoShape 36"/>
          <p:cNvSpPr>
            <a:spLocks/>
          </p:cNvSpPr>
          <p:nvPr/>
        </p:nvSpPr>
        <p:spPr bwMode="auto">
          <a:xfrm>
            <a:off x="6096000" y="5334000"/>
            <a:ext cx="228600" cy="838200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6781800" y="0"/>
            <a:ext cx="2362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FF00FF"/>
                </a:solidFill>
              </a:rPr>
              <a:t>Địa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điểm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ngày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tháng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năm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viết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thư</a:t>
            </a:r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flipH="1" flipV="1">
            <a:off x="2971800" y="685800"/>
            <a:ext cx="388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Action Button: Beginning 11">
            <a:hlinkClick r:id="rId2" action="ppaction://hlinksldjump" highlightClick="1"/>
          </p:cNvPr>
          <p:cNvSpPr/>
          <p:nvPr/>
        </p:nvSpPr>
        <p:spPr>
          <a:xfrm>
            <a:off x="0" y="6477000"/>
            <a:ext cx="1219200" cy="381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99"/>
                </a:solidFill>
              </a:rPr>
              <a:t>HỌC SINH ÔN LẠI BÀI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15240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Chuyện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xảy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ra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làm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ngạc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có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giọng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nói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gợi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cho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nhớ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đến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người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mẹ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thân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thương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quê</a:t>
            </a:r>
            <a:r>
              <a:rPr lang="en-US" sz="3200" dirty="0">
                <a:solidFill>
                  <a:srgbClr val="000066"/>
                </a:solidFill>
              </a:rPr>
              <a:t> ở </a:t>
            </a:r>
            <a:r>
              <a:rPr lang="en-US" sz="3200" dirty="0" err="1">
                <a:solidFill>
                  <a:srgbClr val="000066"/>
                </a:solidFill>
              </a:rPr>
              <a:t>miền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Trung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>
                <a:solidFill>
                  <a:srgbClr val="000066"/>
                </a:solidFill>
              </a:rPr>
              <a:t>, </a:t>
            </a:r>
            <a:r>
              <a:rPr lang="en-US" sz="3200" dirty="0" err="1">
                <a:solidFill>
                  <a:srgbClr val="000066"/>
                </a:solidFill>
              </a:rPr>
              <a:t>mắt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rớm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lệ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Thư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gửi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 81-82.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66"/>
                </a:solidFill>
              </a:rPr>
              <a:t>1.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viết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ai</a:t>
            </a:r>
            <a:r>
              <a:rPr lang="en-US" sz="3600" dirty="0">
                <a:solidFill>
                  <a:srgbClr val="000066"/>
                </a:solidFill>
              </a:rPr>
              <a:t>? </a:t>
            </a:r>
            <a:r>
              <a:rPr lang="en-US" sz="3600" dirty="0" err="1">
                <a:solidFill>
                  <a:srgbClr val="000066"/>
                </a:solidFill>
              </a:rPr>
              <a:t>Dòng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đầu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bạn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ghi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thế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nào</a:t>
            </a:r>
            <a:r>
              <a:rPr lang="en-US" sz="3600" dirty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	2.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hỏi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điều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?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những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	3.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Đoạn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cuối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thấy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tình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của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thế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nào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1.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viết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ở </a:t>
            </a:r>
            <a:r>
              <a:rPr lang="en-US" sz="3600" dirty="0" err="1">
                <a:solidFill>
                  <a:srgbClr val="000066"/>
                </a:solidFill>
              </a:rPr>
              <a:t>quê</a:t>
            </a:r>
            <a:r>
              <a:rPr lang="en-US" sz="3600" dirty="0">
                <a:solidFill>
                  <a:srgbClr val="000066"/>
                </a:solidFill>
              </a:rPr>
              <a:t>. </a:t>
            </a:r>
            <a:r>
              <a:rPr lang="en-US" sz="3600" dirty="0" err="1">
                <a:solidFill>
                  <a:srgbClr val="000066"/>
                </a:solidFill>
              </a:rPr>
              <a:t>Dòng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đầu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bạn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ghi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</a:rPr>
              <a:t>Hải</a:t>
            </a:r>
            <a:r>
              <a:rPr lang="en-US" sz="3600" b="1" i="1" dirty="0">
                <a:solidFill>
                  <a:srgbClr val="000066"/>
                </a:solidFill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</a:rPr>
              <a:t>Phòng</a:t>
            </a:r>
            <a:r>
              <a:rPr lang="en-US" sz="3600" b="1" i="1" dirty="0">
                <a:solidFill>
                  <a:srgbClr val="000066"/>
                </a:solidFill>
              </a:rPr>
              <a:t> , </a:t>
            </a:r>
            <a:r>
              <a:rPr lang="en-US" sz="3600" b="1" i="1" dirty="0" err="1">
                <a:solidFill>
                  <a:srgbClr val="000066"/>
                </a:solidFill>
              </a:rPr>
              <a:t>ngày</a:t>
            </a:r>
            <a:r>
              <a:rPr lang="en-US" sz="3600" b="1" i="1" dirty="0">
                <a:solidFill>
                  <a:srgbClr val="000066"/>
                </a:solidFill>
              </a:rPr>
              <a:t> 6 </a:t>
            </a:r>
            <a:r>
              <a:rPr lang="en-US" sz="3600" b="1" i="1" dirty="0" err="1">
                <a:solidFill>
                  <a:srgbClr val="000066"/>
                </a:solidFill>
              </a:rPr>
              <a:t>tháng</a:t>
            </a:r>
            <a:r>
              <a:rPr lang="en-US" sz="3600" b="1" i="1" dirty="0">
                <a:solidFill>
                  <a:srgbClr val="000066"/>
                </a:solidFill>
              </a:rPr>
              <a:t> 11 </a:t>
            </a:r>
            <a:r>
              <a:rPr lang="en-US" sz="3600" b="1" i="1" dirty="0" err="1">
                <a:solidFill>
                  <a:srgbClr val="000066"/>
                </a:solidFill>
              </a:rPr>
              <a:t>năm</a:t>
            </a:r>
            <a:r>
              <a:rPr lang="en-US" sz="3600" b="1" i="1" dirty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	2.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hỏi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sức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khỏe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: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có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khỏe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không</a:t>
            </a:r>
            <a:r>
              <a:rPr lang="en-US" sz="3600" dirty="0">
                <a:solidFill>
                  <a:srgbClr val="000066"/>
                </a:solidFill>
              </a:rPr>
              <a:t> ạ?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là</a:t>
            </a:r>
            <a:r>
              <a:rPr lang="en-US" sz="3600" dirty="0">
                <a:solidFill>
                  <a:srgbClr val="000066"/>
                </a:solidFill>
              </a:rPr>
              <a:t> :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lớp</a:t>
            </a:r>
            <a:r>
              <a:rPr lang="en-US" sz="3600" dirty="0">
                <a:solidFill>
                  <a:srgbClr val="000066"/>
                </a:solidFill>
              </a:rPr>
              <a:t> 3,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8 </a:t>
            </a:r>
            <a:r>
              <a:rPr lang="en-US" sz="3600" dirty="0" err="1">
                <a:solidFill>
                  <a:srgbClr val="000066"/>
                </a:solidFill>
              </a:rPr>
              <a:t>điểm</a:t>
            </a:r>
            <a:r>
              <a:rPr lang="en-US" sz="3600" dirty="0">
                <a:solidFill>
                  <a:srgbClr val="000066"/>
                </a:solidFill>
              </a:rPr>
              <a:t> 10,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chơi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bố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mẹ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những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ngày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nghỉ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về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kỉ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niệm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ngoái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về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quê</a:t>
            </a:r>
            <a:r>
              <a:rPr lang="en-US" sz="3600" dirty="0">
                <a:solidFill>
                  <a:srgbClr val="000066"/>
                </a:solidFill>
              </a:rPr>
              <a:t>;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thả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diều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trên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đê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Tuấn</a:t>
            </a:r>
            <a:r>
              <a:rPr lang="en-US" sz="3600" dirty="0">
                <a:solidFill>
                  <a:srgbClr val="000066"/>
                </a:solidFill>
              </a:rPr>
              <a:t>;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nghe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chuyện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cổ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tích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dưới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ánh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trăng</a:t>
            </a:r>
            <a:r>
              <a:rPr lang="en-US" sz="3600" dirty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	3.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Đoạn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cuối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thấy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tình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của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rất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yêu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quý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.</a:t>
            </a:r>
            <a:endParaRPr lang="vi-VN" sz="3600" dirty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 </a:t>
            </a:r>
            <a:r>
              <a:rPr lang="en-US" dirty="0" err="1">
                <a:solidFill>
                  <a:srgbClr val="FF0000"/>
                </a:solidFill>
              </a:rPr>
              <a:t>Đất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quý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đất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yêu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84 -85.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Theo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phong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tục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tiếp</a:t>
            </a:r>
            <a:r>
              <a:rPr lang="en-US" dirty="0">
                <a:solidFill>
                  <a:srgbClr val="000099"/>
                </a:solidFill>
              </a:rPr>
              <a:t>: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tiệc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chiêu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tặng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Viên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quan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cởi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đế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rồi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nước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coi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liêng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Theo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phong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tục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coi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Tổ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quốc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sản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 </a:t>
            </a:r>
            <a:r>
              <a:rPr lang="en-US" dirty="0" err="1">
                <a:solidFill>
                  <a:srgbClr val="FF0000"/>
                </a:solidFill>
              </a:rPr>
              <a:t>Vẽ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hương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88 -89.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Kể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Cảnh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bằng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sắc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Hãy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ấy</a:t>
            </a:r>
            <a:r>
              <a:rPr lang="en-US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bức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vi-VN" dirty="0">
                <a:solidFill>
                  <a:srgbClr val="000099"/>
                </a:solidFill>
              </a:rPr>
              <a:t>?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đúng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endParaRPr lang="vi-VN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  <a:r>
              <a:rPr lang="en-US" dirty="0">
                <a:solidFill>
                  <a:srgbClr val="000099"/>
                </a:solidFill>
              </a:rPr>
              <a:t> a/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  b/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giỏi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  c/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yêu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On-screen Show (4:3)</PresentationFormat>
  <Paragraphs>236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Arial Black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Hãy viết thư thăm một người thân hoặc một người mà em quý mến ( ông, bà, cô, bác, cô giáo cũ, b ạn cũ …) 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le ha</cp:lastModifiedBy>
  <cp:revision>61</cp:revision>
  <dcterms:created xsi:type="dcterms:W3CDTF">2012-11-26T07:18:10Z</dcterms:created>
  <dcterms:modified xsi:type="dcterms:W3CDTF">2018-11-23T03:29:16Z</dcterms:modified>
</cp:coreProperties>
</file>